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5" r:id="rId6"/>
    <p:sldId id="266" r:id="rId7"/>
    <p:sldId id="268" r:id="rId8"/>
    <p:sldId id="269" r:id="rId9"/>
    <p:sldId id="267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108" d="100"/>
          <a:sy n="108" d="100"/>
        </p:scale>
        <p:origin x="20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GENETICA MEDICA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Prof.ssa Daniela Turchetti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 Scienze Mediche e Chirurgiche (DIMEC)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u="sng" dirty="0"/>
              <a:t>I anno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 anno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III anno</a:t>
            </a:r>
          </a:p>
          <a:p>
            <a:endParaRPr lang="it-IT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 anno</a:t>
            </a: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30D820F-549C-4B01-AAB1-5DDD7B327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29194"/>
              </p:ext>
            </p:extLst>
          </p:nvPr>
        </p:nvGraphicFramePr>
        <p:xfrm>
          <a:off x="2123728" y="1431724"/>
          <a:ext cx="4470400" cy="134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1219">
                  <a:extLst>
                    <a:ext uri="{9D8B030D-6E8A-4147-A177-3AD203B41FA5}">
                      <a16:colId xmlns:a16="http://schemas.microsoft.com/office/drawing/2014/main" val="1645028272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val="1438055054"/>
                    </a:ext>
                  </a:extLst>
                </a:gridCol>
              </a:tblGrid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ATTIVITA’ FORMATIVA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3154105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BIOCHIMICA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0968228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BIOLOGIA APPLICATA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802071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BIOLOGIA MOLECOLARE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1555741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PATOLOGIA  GENERALE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653009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STATISTICA MEDICA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6357257"/>
                  </a:ext>
                </a:extLst>
              </a:tr>
              <a:tr h="1897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GENETICA MEDICA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0546703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A72F823-A50F-4538-B517-7F85FEB36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6073"/>
              </p:ext>
            </p:extLst>
          </p:nvPr>
        </p:nvGraphicFramePr>
        <p:xfrm>
          <a:off x="2123728" y="3140968"/>
          <a:ext cx="4470400" cy="962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1219">
                  <a:extLst>
                    <a:ext uri="{9D8B030D-6E8A-4147-A177-3AD203B41FA5}">
                      <a16:colId xmlns:a16="http://schemas.microsoft.com/office/drawing/2014/main" val="128811381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val="976264970"/>
                    </a:ext>
                  </a:extLst>
                </a:gridCol>
              </a:tblGrid>
              <a:tr h="18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ATTIVITA’ FORMATIVA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305349"/>
                  </a:ext>
                </a:extLst>
              </a:tr>
              <a:tr h="18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GENETICA MEDICA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6026927"/>
                  </a:ext>
                </a:extLst>
              </a:tr>
              <a:tr h="18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INFORMATICA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063672"/>
                  </a:ext>
                </a:extLst>
              </a:tr>
              <a:tr h="18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LEGISLAZIONE SANITARIA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221014"/>
                  </a:ext>
                </a:extLst>
              </a:tr>
              <a:tr h="18081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LINGUA INGLESE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2405914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63596A8-0B4B-43FB-981C-8502E9608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73770"/>
              </p:ext>
            </p:extLst>
          </p:nvPr>
        </p:nvGraphicFramePr>
        <p:xfrm>
          <a:off x="2123728" y="4437112"/>
          <a:ext cx="4470400" cy="134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1219">
                  <a:extLst>
                    <a:ext uri="{9D8B030D-6E8A-4147-A177-3AD203B41FA5}">
                      <a16:colId xmlns:a16="http://schemas.microsoft.com/office/drawing/2014/main" val="2429787502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val="1344021734"/>
                    </a:ext>
                  </a:extLst>
                </a:gridCol>
              </a:tblGrid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ATTIVITA’ FORMATIVA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6654076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GENETICA MEDICA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0200030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MALATTIE DEL SANGUE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288057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MEDICINA LEGALE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02781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NEFROLOGIA: MALATTIE NEFROLOGICHE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6320699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NEUROLOGIA: MALATTIE NEUROLOGICHE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6990299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OFTALMOLOGIA: MALATTIE APPARATO VISIVO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6814471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8DB1B8A1-1C5C-4AB4-A67B-1E9C7E3ED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90917"/>
              </p:ext>
            </p:extLst>
          </p:nvPr>
        </p:nvGraphicFramePr>
        <p:xfrm>
          <a:off x="2123728" y="6040235"/>
          <a:ext cx="4470400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1219">
                  <a:extLst>
                    <a:ext uri="{9D8B030D-6E8A-4147-A177-3AD203B41FA5}">
                      <a16:colId xmlns:a16="http://schemas.microsoft.com/office/drawing/2014/main" val="4198836046"/>
                    </a:ext>
                  </a:extLst>
                </a:gridCol>
                <a:gridCol w="1399181">
                  <a:extLst>
                    <a:ext uri="{9D8B030D-6E8A-4147-A177-3AD203B41FA5}">
                      <a16:colId xmlns:a16="http://schemas.microsoft.com/office/drawing/2014/main" val="3482282336"/>
                    </a:ext>
                  </a:extLst>
                </a:gridCol>
              </a:tblGrid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ATTIVITA’ FORMATIVA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8617661"/>
                  </a:ext>
                </a:extLst>
              </a:tr>
              <a:tr h="1705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>
                          <a:effectLst/>
                        </a:rPr>
                        <a:t>GENETICA MEDICA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401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3AE4EBD8-6ACF-4FC6-AC36-E02754A8C48E}"/>
              </a:ext>
            </a:extLst>
          </p:cNvPr>
          <p:cNvSpPr txBox="1">
            <a:spLocks/>
          </p:cNvSpPr>
          <p:nvPr/>
        </p:nvSpPr>
        <p:spPr>
          <a:xfrm>
            <a:off x="539552" y="1036036"/>
            <a:ext cx="8424862" cy="53285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Struttura di sede:</a:t>
            </a:r>
          </a:p>
          <a:p>
            <a:r>
              <a:rPr lang="it-IT" dirty="0">
                <a:solidFill>
                  <a:srgbClr val="C00000"/>
                </a:solidFill>
              </a:rPr>
              <a:t>IRCCS POLICLINICO DI SANT’ORSOLA - BOLOGNA (UOC GENETICA MEDICA)</a:t>
            </a:r>
          </a:p>
          <a:p>
            <a:endParaRPr lang="it-IT" dirty="0"/>
          </a:p>
          <a:p>
            <a:r>
              <a:rPr lang="it-IT" dirty="0"/>
              <a:t>Strutture collegate: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AZIENDA USL DELLA ROMAGNA - GENETICA MEDICA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AZIENDA OSPEDALIERO-UNIVERSITARIA DI MODENA - GENETICA MEDICA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ARCISPEDALE SANTA MARIA NUOVA DI REGGIO EMILIA- GENETICA MEDICA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AZIENDA OSPEDALIERA UNIVERSITARIA DI PARMA - GENETICA MEDICA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ISTITUTO ORTOPEDICO RIZZOLI - GENETICA MEDICA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ISTITUTO DELLE SCIENZE NEUROLOGICHE DI BOLOGNA - LABORATORIO DI NEUROGENETICA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A.O.U.OSPEDALI RIUNITI - ANCONA - SOSD MALATTIE RARE E CITOGENETICA</a:t>
            </a:r>
          </a:p>
          <a:p>
            <a:endParaRPr lang="it-IT" dirty="0"/>
          </a:p>
          <a:p>
            <a:r>
              <a:rPr lang="it-IT" dirty="0"/>
              <a:t>Strutture complementari: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IRCCS POLICLINICO DI SANT’ORSOLA – BOLOGNA: tutte le UUOO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ISTITUTO ORTOPEDICO RIZZOLI: tutte le UUOO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AZIENDA USL BOLOGNA: tutte le UUOO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OSPEDALE CIVILE NUOVO S. MARIA DELLA SCALA – IMOLA: tutte le UUOO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  <a:p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BFB1DCA4-6BB0-46C9-83C8-DECD28DBDF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24744"/>
            <a:ext cx="8424862" cy="5040560"/>
          </a:xfrm>
        </p:spPr>
        <p:txBody>
          <a:bodyPr/>
          <a:lstStyle/>
          <a:p>
            <a:r>
              <a:rPr lang="it-IT" dirty="0"/>
              <a:t>«Lo specialista in Genetica Medica deve aver maturato </a:t>
            </a:r>
            <a:r>
              <a:rPr lang="it-IT" b="1" dirty="0"/>
              <a:t>conoscenze scientifiche e professionali</a:t>
            </a:r>
            <a:r>
              <a:rPr lang="it-IT" dirty="0"/>
              <a:t> nel settore della </a:t>
            </a:r>
            <a:r>
              <a:rPr lang="it-IT" b="1" dirty="0"/>
              <a:t>Genetica Medica, Clinica e di Laboratorio</a:t>
            </a:r>
            <a:r>
              <a:rPr lang="it-IT" dirty="0"/>
              <a:t>, e deve essere in grado di fornire </a:t>
            </a:r>
            <a:r>
              <a:rPr lang="it-IT" b="1" dirty="0"/>
              <a:t>informazioni utili all’inquadramento, al controllo e alla prevenzione delle malattie genetiche</a:t>
            </a:r>
            <a:r>
              <a:rPr lang="it-IT" dirty="0"/>
              <a:t>; assistere altri specialisti nel riconoscimento, nella diagnosi e nella gestione di queste malattie; conoscere, </a:t>
            </a:r>
            <a:r>
              <a:rPr lang="it-IT" b="1" dirty="0"/>
              <a:t>gestire e interpretare </a:t>
            </a:r>
            <a:r>
              <a:rPr lang="it-IT" dirty="0"/>
              <a:t>i risultati delle </a:t>
            </a:r>
            <a:r>
              <a:rPr lang="it-IT" b="1" dirty="0"/>
              <a:t>analisi di laboratorio</a:t>
            </a:r>
            <a:r>
              <a:rPr lang="it-IT" dirty="0"/>
              <a:t> di supporto alla diagnosi delle malattie genetiche.</a:t>
            </a:r>
          </a:p>
          <a:p>
            <a:endParaRPr lang="it-IT" sz="1600" dirty="0"/>
          </a:p>
          <a:p>
            <a:r>
              <a:rPr lang="it-IT" dirty="0"/>
              <a:t>Ai fini del conseguimento di questi obiettivi lo specialista in Genetica Medica deve avere maturato </a:t>
            </a:r>
            <a:r>
              <a:rPr lang="it-IT" b="1" dirty="0"/>
              <a:t>conoscenze </a:t>
            </a:r>
            <a:r>
              <a:rPr lang="it-IT" dirty="0"/>
              <a:t>teoriche, scientifiche e professionali relativamente alle</a:t>
            </a:r>
            <a:r>
              <a:rPr lang="it-IT" b="1" dirty="0"/>
              <a:t> basi biologiche delle malattie genetiche, cromosomiche, geniche e complesse a larga componente genetica</a:t>
            </a:r>
            <a:r>
              <a:rPr lang="it-IT" dirty="0"/>
              <a:t>. </a:t>
            </a:r>
          </a:p>
          <a:p>
            <a:r>
              <a:rPr lang="it-IT" dirty="0"/>
              <a:t>Le caratteristiche di trasversalità della specializzazione richiedono che lo specializzando sviluppi </a:t>
            </a:r>
            <a:r>
              <a:rPr lang="it-IT" b="1" dirty="0"/>
              <a:t>conoscenze specifiche nelle patologie eredo-familiari e genetiche</a:t>
            </a:r>
            <a:r>
              <a:rPr lang="it-IT" dirty="0"/>
              <a:t>, comprese quelle da mutazione somatica, ed acquisisca </a:t>
            </a:r>
            <a:r>
              <a:rPr lang="it-IT" b="1" dirty="0"/>
              <a:t>conoscenze teoriche e pratiche nella consulenza genetica</a:t>
            </a:r>
            <a:r>
              <a:rPr lang="it-IT" dirty="0"/>
              <a:t> e nelle </a:t>
            </a:r>
            <a:r>
              <a:rPr lang="it-IT" b="1" dirty="0"/>
              <a:t>attività del laboratorio di genetica medica in ambito citogenetico, molecolare, genomico e immunogenetico</a:t>
            </a:r>
            <a:r>
              <a:rPr lang="it-IT" dirty="0"/>
              <a:t>, finalizzandole alle applicazioni cliniche in ambito diagnostico, prognostico e di trattamento.»</a:t>
            </a:r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sp>
        <p:nvSpPr>
          <p:cNvPr id="4" name="Segnaposto testo 2">
            <a:extLst>
              <a:ext uri="{FF2B5EF4-FFF2-40B4-BE49-F238E27FC236}">
                <a16:creationId xmlns:a16="http://schemas.microsoft.com/office/drawing/2014/main" id="{E87C5020-CE6D-420E-8E22-D9E0149A98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980728"/>
            <a:ext cx="8424862" cy="4319588"/>
          </a:xfrm>
        </p:spPr>
        <p:txBody>
          <a:bodyPr/>
          <a:lstStyle/>
          <a:p>
            <a:r>
              <a:rPr lang="it-IT" dirty="0"/>
              <a:t>È di specifica competenza del medico specialista in Genetica Medica l’attività di </a:t>
            </a:r>
            <a:r>
              <a:rPr lang="it-IT" b="1" dirty="0"/>
              <a:t>Consulenza Genetica:</a:t>
            </a:r>
          </a:p>
          <a:p>
            <a:pPr marL="285750" indent="-285750">
              <a:buFontTx/>
              <a:buChar char="-"/>
            </a:pPr>
            <a:r>
              <a:rPr lang="it-IT" b="1" dirty="0"/>
              <a:t>presso strutture cliniche di Genetica Medica </a:t>
            </a:r>
            <a:r>
              <a:rPr lang="it-IT" dirty="0"/>
              <a:t>(pubbliche o private)</a:t>
            </a:r>
          </a:p>
          <a:p>
            <a:pPr marL="285750" indent="-285750">
              <a:buFontTx/>
              <a:buChar char="-"/>
            </a:pPr>
            <a:r>
              <a:rPr lang="it-IT" dirty="0"/>
              <a:t>presso ambulatori e laboratori privati (necessità di percorsi multidisciplinari)</a:t>
            </a:r>
          </a:p>
          <a:p>
            <a:endParaRPr lang="it-IT" dirty="0"/>
          </a:p>
          <a:p>
            <a:r>
              <a:rPr lang="it-IT" sz="1600" i="1" dirty="0"/>
              <a:t>Le strutture di Genetica Medica offrono alle persone e alle loro famiglie la consulenza genetica ed i test genetici finalizzati ad individuare eventuali patologie genetiche. </a:t>
            </a:r>
          </a:p>
          <a:p>
            <a:r>
              <a:rPr lang="it-IT" sz="1600" i="1" dirty="0"/>
              <a:t>Le peculiarità delle Strutture di Genetica Medica, come quelle delle altre discipline ad elevato contenuto tecnico-scientifico ed alta specializzazione, consistono in vari aspetti:</a:t>
            </a:r>
          </a:p>
          <a:p>
            <a:r>
              <a:rPr lang="it-IT" sz="1600" i="1" dirty="0"/>
              <a:t> -   la continua e rapida evoluzione delle conoscenze nella disciplina devono essere coerentemente trasferite ed integrate nella pratica clinica; </a:t>
            </a:r>
          </a:p>
          <a:p>
            <a:pPr marL="285750" indent="-285750">
              <a:buFontTx/>
              <a:buChar char="-"/>
            </a:pPr>
            <a:r>
              <a:rPr lang="it-IT" sz="1600" i="1" dirty="0"/>
              <a:t>la necessità di aggiornamento culturale e scientifico degli operatori del settore; </a:t>
            </a:r>
          </a:p>
          <a:p>
            <a:pPr marL="285750" indent="-285750">
              <a:buFontTx/>
              <a:buChar char="-"/>
            </a:pPr>
            <a:r>
              <a:rPr lang="it-IT" sz="1600" i="1" dirty="0"/>
              <a:t>la necessità di formazione degli operatori sanitari di altre discipline e di informazione al pubblico; </a:t>
            </a:r>
          </a:p>
          <a:p>
            <a:pPr marL="285750" indent="-285750">
              <a:buFontTx/>
              <a:buChar char="-"/>
            </a:pPr>
            <a:r>
              <a:rPr lang="it-IT" sz="1600" i="1" dirty="0"/>
              <a:t>le forti connotazioni psicologiche ed etiche correlate alla valenza dei temi trattati (salute, malattia, procreazione, qualità e aspettative di vita) che coinvolgono non solo il consultando ma anche i familiari. </a:t>
            </a:r>
          </a:p>
          <a:p>
            <a:pPr algn="r"/>
            <a:r>
              <a:rPr lang="it-IT" sz="1600" dirty="0"/>
              <a:t> </a:t>
            </a:r>
            <a:r>
              <a:rPr lang="it-IT" sz="1400" dirty="0"/>
              <a:t>(Tratto dalla Relazione della Commissione Ministeriale per la Genetica nel Servizio Sanitario Nazionale)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05571A5-9AF7-4C30-84A3-92E5A6643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6" y="175216"/>
            <a:ext cx="2175495" cy="6507567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26F0C74-7E69-4BC5-93F9-AD9E56924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49082"/>
              </p:ext>
            </p:extLst>
          </p:nvPr>
        </p:nvGraphicFramePr>
        <p:xfrm>
          <a:off x="2339752" y="2117223"/>
          <a:ext cx="6552728" cy="200712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748873">
                  <a:extLst>
                    <a:ext uri="{9D8B030D-6E8A-4147-A177-3AD203B41FA5}">
                      <a16:colId xmlns:a16="http://schemas.microsoft.com/office/drawing/2014/main" val="1169587752"/>
                    </a:ext>
                  </a:extLst>
                </a:gridCol>
                <a:gridCol w="1803855">
                  <a:extLst>
                    <a:ext uri="{9D8B030D-6E8A-4147-A177-3AD203B41FA5}">
                      <a16:colId xmlns:a16="http://schemas.microsoft.com/office/drawing/2014/main" val="1729152711"/>
                    </a:ext>
                  </a:extLst>
                </a:gridCol>
              </a:tblGrid>
              <a:tr h="335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Ambulatori di Genetica Prenatale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semestre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716501"/>
                  </a:ext>
                </a:extLst>
              </a:tr>
              <a:tr h="32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Ambulatori di Genetica Medica (pediatrica e dell’adulto)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semestri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848240"/>
                  </a:ext>
                </a:extLst>
              </a:tr>
              <a:tr h="335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Ambulatori di Genetica Oncologica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semestre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8648846"/>
                  </a:ext>
                </a:extLst>
              </a:tr>
              <a:tr h="335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Laboratorio (diagnostica molecolare, citogenetica, genomica, ricerca)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semestre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431862"/>
                  </a:ext>
                </a:extLst>
              </a:tr>
              <a:tr h="335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Altra struttura della rete formativa (AN, FC, MO, RE, PR, IOR)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semestri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64680"/>
                  </a:ext>
                </a:extLst>
              </a:tr>
              <a:tr h="335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Struttura di rete o fuori rete scelta dal MFS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semestre (ultimo)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9001772"/>
                  </a:ext>
                </a:extLst>
              </a:tr>
            </a:tbl>
          </a:graphicData>
        </a:graphic>
      </p:graphicFrame>
      <p:sp>
        <p:nvSpPr>
          <p:cNvPr id="8" name="Segnaposto testo 1">
            <a:extLst>
              <a:ext uri="{FF2B5EF4-FFF2-40B4-BE49-F238E27FC236}">
                <a16:creationId xmlns:a16="http://schemas.microsoft.com/office/drawing/2014/main" id="{9BA58B08-3626-4096-B1EC-66370EABE7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1680" y="404665"/>
            <a:ext cx="7128470" cy="720080"/>
          </a:xfrm>
        </p:spPr>
        <p:txBody>
          <a:bodyPr/>
          <a:lstStyle/>
          <a:p>
            <a:pPr algn="ctr"/>
            <a:r>
              <a:rPr lang="it-IT" dirty="0"/>
              <a:t>Tirocinio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354D06-3C04-44CE-8374-F874D1A3A26C}"/>
              </a:ext>
            </a:extLst>
          </p:cNvPr>
          <p:cNvSpPr txBox="1"/>
          <p:nvPr/>
        </p:nvSpPr>
        <p:spPr>
          <a:xfrm>
            <a:off x="3995936" y="15567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Suddiviso in 8 semestri</a:t>
            </a:r>
          </a:p>
        </p:txBody>
      </p:sp>
    </p:spTree>
    <p:extLst>
      <p:ext uri="{BB962C8B-B14F-4D97-AF65-F5344CB8AC3E}">
        <p14:creationId xmlns:p14="http://schemas.microsoft.com/office/powerpoint/2010/main" val="431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902E76DF-4CEF-4180-A405-FD68382DD89A}"/>
              </a:ext>
            </a:extLst>
          </p:cNvPr>
          <p:cNvSpPr txBox="1">
            <a:spLocks/>
          </p:cNvSpPr>
          <p:nvPr/>
        </p:nvSpPr>
        <p:spPr>
          <a:xfrm>
            <a:off x="1268016" y="29333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/>
              <a:t>Prof.ssa Daniela Turchetti</a:t>
            </a:r>
            <a:endParaRPr lang="it-IT" sz="2400" dirty="0"/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F423CF29-7DBD-44FE-8ED7-CF70B21637A4}"/>
              </a:ext>
            </a:extLst>
          </p:cNvPr>
          <p:cNvSpPr txBox="1">
            <a:spLocks/>
          </p:cNvSpPr>
          <p:nvPr/>
        </p:nvSpPr>
        <p:spPr>
          <a:xfrm>
            <a:off x="1232012" y="37254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Dipartimento di Scienze Mediche e Chirurgiche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4831BE78-F2CB-48E2-A9FA-9956A330F023}"/>
              </a:ext>
            </a:extLst>
          </p:cNvPr>
          <p:cNvSpPr txBox="1">
            <a:spLocks/>
          </p:cNvSpPr>
          <p:nvPr/>
        </p:nvSpPr>
        <p:spPr>
          <a:xfrm>
            <a:off x="1195388" y="48775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3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/>
              <a:t>E-mail: daniela.turchetti@unibo.it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714</Words>
  <Application>Microsoft Office PowerPoint</Application>
  <PresentationFormat>Presentazione su schermo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Daniela Turchetti</cp:lastModifiedBy>
  <cp:revision>71</cp:revision>
  <dcterms:created xsi:type="dcterms:W3CDTF">2017-11-13T10:11:35Z</dcterms:created>
  <dcterms:modified xsi:type="dcterms:W3CDTF">2025-05-21T13:23:47Z</dcterms:modified>
</cp:coreProperties>
</file>